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Lst>
  <p:notesMasterIdLst>
    <p:notesMasterId r:id="rId31"/>
  </p:notesMasterIdLst>
  <p:handoutMasterIdLst>
    <p:handoutMasterId r:id="rId32"/>
  </p:handoutMasterIdLst>
  <p:sldIdLst>
    <p:sldId id="854" r:id="rId6"/>
    <p:sldId id="952" r:id="rId7"/>
    <p:sldId id="954" r:id="rId8"/>
    <p:sldId id="984" r:id="rId9"/>
    <p:sldId id="988" r:id="rId10"/>
    <p:sldId id="989" r:id="rId11"/>
    <p:sldId id="986" r:id="rId12"/>
    <p:sldId id="1204" r:id="rId13"/>
    <p:sldId id="867" r:id="rId14"/>
    <p:sldId id="869" r:id="rId15"/>
    <p:sldId id="868" r:id="rId16"/>
    <p:sldId id="476" r:id="rId17"/>
    <p:sldId id="870" r:id="rId18"/>
    <p:sldId id="1205" r:id="rId19"/>
    <p:sldId id="1199" r:id="rId20"/>
    <p:sldId id="1200" r:id="rId21"/>
    <p:sldId id="1201" r:id="rId22"/>
    <p:sldId id="1202" r:id="rId23"/>
    <p:sldId id="1203" r:id="rId24"/>
    <p:sldId id="985" r:id="rId25"/>
    <p:sldId id="982" r:id="rId26"/>
    <p:sldId id="981" r:id="rId27"/>
    <p:sldId id="961" r:id="rId28"/>
    <p:sldId id="983" r:id="rId29"/>
    <p:sldId id="1206" r:id="rId3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57"/>
    <p:restoredTop sz="96793"/>
  </p:normalViewPr>
  <p:slideViewPr>
    <p:cSldViewPr snapToObjects="1">
      <p:cViewPr varScale="1">
        <p:scale>
          <a:sx n="210" d="100"/>
          <a:sy n="210" d="100"/>
        </p:scale>
        <p:origin x="688"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5/31/22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5/31/22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508101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405656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3852571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2515078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20</a:t>
            </a:fld>
            <a:endParaRPr lang="en-US" altLang="en-US"/>
          </a:p>
        </p:txBody>
      </p:sp>
    </p:spTree>
    <p:extLst>
      <p:ext uri="{BB962C8B-B14F-4D97-AF65-F5344CB8AC3E}">
        <p14:creationId xmlns:p14="http://schemas.microsoft.com/office/powerpoint/2010/main" val="119595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99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5/31/22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35414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5/31/22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72028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5/31/22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555194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5/31/22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493469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5/31/22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202621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09890342"/>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5/31/22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5/31/22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5/31/22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5/31/22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4962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580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Cloud Applications (I) – Lecture 3: REST, End-to-End, PaaS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24236431"/>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 id="2147493597"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8.xml"/><Relationship Id="rId4" Type="http://schemas.openxmlformats.org/officeDocument/2006/relationships/hyperlink" Target="https://restful-api-design.readthedocs.io/en/latest/resources.html"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127.0.0.1:5001/api/lahmansbaseballdb" TargetMode="External"/><Relationship Id="rId2" Type="http://schemas.openxmlformats.org/officeDocument/2006/relationships/hyperlink" Target="http://127.0.0.1:5001/api"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eb.microsoftstream.com/channel/ef107fdf-43a8-43bb-a6e8-ca22a51c6455" TargetMode="External"/><Relationship Id="rId2" Type="http://schemas.openxmlformats.org/officeDocument/2006/relationships/hyperlink" Target="https://mcas-proxyweb.mcas.ms/certificate-checker?login=false&amp;originalUrl=https%3A%2F%2Fnam10.safelinks.protection.outlook.com.mcas.ms%2F%3Furl%3Dhttps%253A%252F%252Fansys-na.awsapps.com%252Fstart%2523%252F%26data%3D05%257C01%257CDonald.Ferguson%2540ansys.com%257C0ce767fa901d45649cdc08da401cc88b%257C34c6ce6715b84eff80e952da8be89706%257C0%257C0%257C637892789663190204%257CUnknown%257CTWFpbGZsb3d8eyJWIjoiMC4wLjAwMDAiLCJQIjoiV2luMzIiLCJBTiI6Ik1haWwiLCJXVCI6Mn0%253D%257C3000%257C%257C%257C%26sdata%3DXdeWR4hLuHXX3DL25pOtpTmk0daBoHt5hPT2%252BYiT4Ss%253D%26reserved%3D0%26McasTsid%3D20893&amp;McasCSRF=1919c81cd8e3d5fc22b358293bd8b56eceea95f633e367e5375482c4e00d41af"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3076" name="TextBox 9"/>
          <p:cNvSpPr txBox="1">
            <a:spLocks noChangeArrowheads="1"/>
          </p:cNvSpPr>
          <p:nvPr/>
        </p:nvSpPr>
        <p:spPr bwMode="auto">
          <a:xfrm>
            <a:off x="-2" y="1"/>
            <a:ext cx="84582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Introduction to Cloud Applications (I)</a:t>
            </a:r>
            <a:br>
              <a:rPr lang="en-US" altLang="en-US" sz="4000" i="1" dirty="0"/>
            </a:br>
            <a:r>
              <a:rPr lang="en-US" altLang="en-US" sz="3200" dirty="0"/>
              <a:t>Lecture 3: REST, End-to-End(I), PaaS</a:t>
            </a:r>
            <a:endParaRPr lang="en-US" altLang="en-US" sz="4000" dirty="0"/>
          </a:p>
        </p:txBody>
      </p:sp>
      <p:sp>
        <p:nvSpPr>
          <p:cNvPr id="3077" name="TextBox 10"/>
          <p:cNvSpPr txBox="1">
            <a:spLocks noChangeArrowheads="1"/>
          </p:cNvSpPr>
          <p:nvPr/>
        </p:nvSpPr>
        <p:spPr bwMode="auto">
          <a:xfrm>
            <a:off x="7620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2846806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34596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33108927"/>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3561210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1402C3-BE0F-850B-826C-93FD89C09DBC}"/>
              </a:ext>
            </a:extLst>
          </p:cNvPr>
          <p:cNvSpPr/>
          <p:nvPr/>
        </p:nvSpPr>
        <p:spPr>
          <a:xfrm>
            <a:off x="0" y="438150"/>
            <a:ext cx="9144000" cy="424815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3: REST, End-to-End, PaaS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0" y="1786920"/>
            <a:ext cx="9144000" cy="1569660"/>
          </a:xfrm>
          <a:prstGeom prst="rect">
            <a:avLst/>
          </a:prstGeom>
          <a:noFill/>
        </p:spPr>
        <p:txBody>
          <a:bodyPr wrap="square" rtlCol="0">
            <a:spAutoFit/>
          </a:bodyPr>
          <a:lstStyle/>
          <a:p>
            <a:pPr algn="ctr"/>
            <a:r>
              <a:rPr lang="en-US" sz="3200" dirty="0">
                <a:solidFill>
                  <a:srgbClr val="FFFF00"/>
                </a:solidFill>
              </a:rPr>
              <a:t>Data Models</a:t>
            </a:r>
            <a:br>
              <a:rPr lang="en-US" sz="3200" dirty="0">
                <a:solidFill>
                  <a:srgbClr val="FFFF00"/>
                </a:solidFill>
              </a:rPr>
            </a:br>
            <a:r>
              <a:rPr lang="en-US" sz="3200" dirty="0">
                <a:solidFill>
                  <a:srgbClr val="FFFF00"/>
                </a:solidFill>
              </a:rPr>
              <a:t>and</a:t>
            </a:r>
            <a:br>
              <a:rPr lang="en-US" sz="3200" dirty="0">
                <a:solidFill>
                  <a:srgbClr val="FFFF00"/>
                </a:solidFill>
              </a:rPr>
            </a:br>
            <a:r>
              <a:rPr lang="en-US" sz="3200" dirty="0">
                <a:solidFill>
                  <a:srgbClr val="FFFF00"/>
                </a:solidFill>
              </a:rPr>
              <a:t>Resources</a:t>
            </a:r>
          </a:p>
        </p:txBody>
      </p:sp>
    </p:spTree>
    <p:extLst>
      <p:ext uri="{BB962C8B-B14F-4D97-AF65-F5344CB8AC3E}">
        <p14:creationId xmlns:p14="http://schemas.microsoft.com/office/powerpoint/2010/main" val="100963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00023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1493463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124411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3776E1-ECAC-B940-99D7-ED0AC90B5AA8}"/>
              </a:ext>
            </a:extLst>
          </p:cNvPr>
          <p:cNvSpPr>
            <a:spLocks noGrp="1"/>
          </p:cNvSpPr>
          <p:nvPr>
            <p:ph idx="1"/>
          </p:nvPr>
        </p:nvSpPr>
        <p:spPr/>
        <p:txBody>
          <a:bodyPr/>
          <a:lstStyle/>
          <a:p>
            <a:r>
              <a:rPr lang="en-US" dirty="0"/>
              <a:t>Some URLs: This gets you to the database service (program)</a:t>
            </a:r>
          </a:p>
          <a:p>
            <a:pPr lvl="1"/>
            <a:r>
              <a:rPr lang="en-US" dirty="0">
                <a:hlinkClick r:id="rId2"/>
              </a:rPr>
              <a:t>http://127.0.0.1:5001/api</a:t>
            </a:r>
            <a:endParaRPr lang="en-US" dirty="0"/>
          </a:p>
          <a:p>
            <a:pPr lvl="1"/>
            <a:r>
              <a:rPr lang="en-US" dirty="0" err="1"/>
              <a:t>mysql+pymysql</a:t>
            </a:r>
            <a:r>
              <a:rPr lang="en-US" dirty="0"/>
              <a:t>://</a:t>
            </a:r>
            <a:r>
              <a:rPr lang="en-US" dirty="0" err="1"/>
              <a:t>dbuser:dbuserdbuser@localhost</a:t>
            </a:r>
            <a:endParaRPr lang="en-US" dirty="0"/>
          </a:p>
          <a:p>
            <a:pPr lvl="1"/>
            <a:r>
              <a:rPr lang="en-US" dirty="0" err="1"/>
              <a:t>mongodb</a:t>
            </a:r>
            <a:r>
              <a:rPr lang="en-US" dirty="0"/>
              <a:t>://mongodb0.example.com:27017</a:t>
            </a:r>
          </a:p>
          <a:p>
            <a:pPr lvl="1"/>
            <a:r>
              <a:rPr lang="en-US" dirty="0"/>
              <a:t>neo4j://graph.example.com:7687</a:t>
            </a:r>
          </a:p>
          <a:p>
            <a:r>
              <a:rPr lang="en-US" dirty="0"/>
              <a:t>You still have to get into a database within the service:</a:t>
            </a:r>
          </a:p>
          <a:p>
            <a:pPr lvl="1"/>
            <a:r>
              <a:rPr lang="en-US" dirty="0"/>
              <a:t>SQL: use </a:t>
            </a:r>
            <a:r>
              <a:rPr lang="en-US" dirty="0" err="1"/>
              <a:t>lahmansbaseballdb</a:t>
            </a:r>
            <a:endParaRPr lang="en-US" dirty="0"/>
          </a:p>
          <a:p>
            <a:pPr lvl="1"/>
            <a:r>
              <a:rPr lang="en-US" dirty="0"/>
              <a:t>MongoDB: </a:t>
            </a:r>
            <a:r>
              <a:rPr lang="en-US" dirty="0" err="1"/>
              <a:t>db.lahmansbaseballdb</a:t>
            </a:r>
            <a:endParaRPr lang="en-US" dirty="0"/>
          </a:p>
          <a:p>
            <a:pPr lvl="1"/>
            <a:r>
              <a:rPr lang="en-US" dirty="0">
                <a:hlinkClick r:id="rId3"/>
              </a:rPr>
              <a:t>HTTP://127.0.0.1:5001/api/lahmansbaseballdb</a:t>
            </a:r>
            <a:endParaRPr lang="en-US" dirty="0"/>
          </a:p>
          <a:p>
            <a:pPr lvl="1"/>
            <a:r>
              <a:rPr lang="en-US" dirty="0"/>
              <a:t>... ...</a:t>
            </a:r>
          </a:p>
          <a:p>
            <a:r>
              <a:rPr lang="en-US" dirty="0"/>
              <a:t>And then into things inside of things inside of things ... In the database.</a:t>
            </a:r>
          </a:p>
        </p:txBody>
      </p:sp>
      <p:sp>
        <p:nvSpPr>
          <p:cNvPr id="3" name="Title 2">
            <a:extLst>
              <a:ext uri="{FF2B5EF4-FFF2-40B4-BE49-F238E27FC236}">
                <a16:creationId xmlns:a16="http://schemas.microsoft.com/office/drawing/2014/main" id="{757FCCE1-88DB-954B-962A-0F09C1323C89}"/>
              </a:ext>
            </a:extLst>
          </p:cNvPr>
          <p:cNvSpPr>
            <a:spLocks noGrp="1"/>
          </p:cNvSpPr>
          <p:nvPr>
            <p:ph type="title"/>
          </p:nvPr>
        </p:nvSpPr>
        <p:spPr/>
        <p:txBody>
          <a:bodyPr/>
          <a:lstStyle/>
          <a:p>
            <a:r>
              <a:rPr lang="en-US" dirty="0"/>
              <a:t>URL Mappings</a:t>
            </a:r>
          </a:p>
        </p:txBody>
      </p:sp>
    </p:spTree>
    <p:extLst>
      <p:ext uri="{BB962C8B-B14F-4D97-AF65-F5344CB8AC3E}">
        <p14:creationId xmlns:p14="http://schemas.microsoft.com/office/powerpoint/2010/main" val="1511021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84A7CC-1E1B-44C0-B224-5049131919A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extLst>
              <p:ext uri="{D42A27DB-BD31-4B8C-83A1-F6EECF244321}">
                <p14:modId xmlns:p14="http://schemas.microsoft.com/office/powerpoint/2010/main" val="667175974"/>
              </p:ext>
            </p:extLst>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r>
                        <a:rPr lang="en-US" sz="1400" dirty="0"/>
                        <a:t>batting table</a:t>
                      </a:r>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r>
                        <a:rPr lang="en-US" sz="1400" dirty="0"/>
                        <a:t>batting row</a:t>
                      </a:r>
                    </a:p>
                  </a:txBody>
                  <a:tcPr/>
                </a:tc>
                <a:extLst>
                  <a:ext uri="{0D108BD9-81ED-4DB2-BD59-A6C34878D82A}">
                    <a16:rowId xmlns:a16="http://schemas.microsoft.com/office/drawing/2014/main" val="2294298711"/>
                  </a:ext>
                </a:extLst>
              </a:tr>
            </a:tbl>
          </a:graphicData>
        </a:graphic>
      </p:graphicFrame>
      <p:sp>
        <p:nvSpPr>
          <p:cNvPr id="6" name="Rounded Rectangle 5">
            <a:extLst>
              <a:ext uri="{FF2B5EF4-FFF2-40B4-BE49-F238E27FC236}">
                <a16:creationId xmlns:a16="http://schemas.microsoft.com/office/drawing/2014/main" id="{702EE3C1-BE23-162F-EE08-F28BD3191B06}"/>
              </a:ext>
            </a:extLst>
          </p:cNvPr>
          <p:cNvSpPr/>
          <p:nvPr/>
        </p:nvSpPr>
        <p:spPr>
          <a:xfrm>
            <a:off x="228600" y="4019550"/>
            <a:ext cx="3962400" cy="5334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Show examples in notebook.</a:t>
            </a:r>
          </a:p>
        </p:txBody>
      </p:sp>
    </p:spTree>
    <p:extLst>
      <p:ext uri="{BB962C8B-B14F-4D97-AF65-F5344CB8AC3E}">
        <p14:creationId xmlns:p14="http://schemas.microsoft.com/office/powerpoint/2010/main" val="403794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3: REST, End-to-End, PaaS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0" y="2050763"/>
            <a:ext cx="9144000" cy="584775"/>
          </a:xfrm>
          <a:prstGeom prst="rect">
            <a:avLst/>
          </a:prstGeom>
          <a:noFill/>
        </p:spPr>
        <p:txBody>
          <a:bodyPr wrap="square" rtlCol="0">
            <a:spAutoFit/>
          </a:bodyPr>
          <a:lstStyle/>
          <a:p>
            <a:pPr algn="ctr"/>
            <a:r>
              <a:rPr lang="en-US" sz="3200" dirty="0">
                <a:solidFill>
                  <a:srgbClr val="FFFF00"/>
                </a:solidFill>
              </a:rPr>
              <a:t>Contents</a:t>
            </a:r>
          </a:p>
        </p:txBody>
      </p:sp>
    </p:spTree>
    <p:extLst>
      <p:ext uri="{BB962C8B-B14F-4D97-AF65-F5344CB8AC3E}">
        <p14:creationId xmlns:p14="http://schemas.microsoft.com/office/powerpoint/2010/main" val="364997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3: REST, End-to-End, PaaS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0" y="2050763"/>
            <a:ext cx="9144000" cy="1077218"/>
          </a:xfrm>
          <a:prstGeom prst="rect">
            <a:avLst/>
          </a:prstGeom>
          <a:noFill/>
        </p:spPr>
        <p:txBody>
          <a:bodyPr wrap="square" rtlCol="0">
            <a:spAutoFit/>
          </a:bodyPr>
          <a:lstStyle/>
          <a:p>
            <a:pPr algn="ctr"/>
            <a:r>
              <a:rPr lang="en-US" sz="3200" dirty="0">
                <a:solidFill>
                  <a:srgbClr val="FFFF00"/>
                </a:solidFill>
              </a:rPr>
              <a:t>Angular Application</a:t>
            </a:r>
            <a:br>
              <a:rPr lang="en-US" sz="3200" dirty="0">
                <a:solidFill>
                  <a:srgbClr val="FFFF00"/>
                </a:solidFill>
              </a:rPr>
            </a:br>
            <a:r>
              <a:rPr lang="en-US" sz="3200" dirty="0">
                <a:solidFill>
                  <a:srgbClr val="FFFF00"/>
                </a:solidFill>
              </a:rPr>
              <a:t>(Part of the Big Picture)</a:t>
            </a:r>
          </a:p>
        </p:txBody>
      </p:sp>
    </p:spTree>
    <p:extLst>
      <p:ext uri="{BB962C8B-B14F-4D97-AF65-F5344CB8AC3E}">
        <p14:creationId xmlns:p14="http://schemas.microsoft.com/office/powerpoint/2010/main" val="2690891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25458-CAD5-B7EC-CDC9-F5D37C3FC75B}"/>
              </a:ext>
            </a:extLst>
          </p:cNvPr>
          <p:cNvSpPr>
            <a:spLocks noGrp="1"/>
          </p:cNvSpPr>
          <p:nvPr>
            <p:ph type="title"/>
          </p:nvPr>
        </p:nvSpPr>
        <p:spPr/>
        <p:txBody>
          <a:bodyPr/>
          <a:lstStyle/>
          <a:p>
            <a:r>
              <a:rPr lang="en-US" dirty="0"/>
              <a:t>View – Model – View Model</a:t>
            </a:r>
          </a:p>
        </p:txBody>
      </p:sp>
      <p:pic>
        <p:nvPicPr>
          <p:cNvPr id="1026" name="Picture 2">
            <a:extLst>
              <a:ext uri="{FF2B5EF4-FFF2-40B4-BE49-F238E27FC236}">
                <a16:creationId xmlns:a16="http://schemas.microsoft.com/office/drawing/2014/main" id="{04C77294-1294-0F47-36CA-8F20CB668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684" y="444319"/>
            <a:ext cx="7010400" cy="210920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5EF7B881-C84B-4A13-97D4-E0AD0BA4A81E}"/>
              </a:ext>
            </a:extLst>
          </p:cNvPr>
          <p:cNvSpPr>
            <a:spLocks noGrp="1"/>
          </p:cNvSpPr>
          <p:nvPr>
            <p:ph idx="1"/>
          </p:nvPr>
        </p:nvSpPr>
        <p:spPr>
          <a:xfrm>
            <a:off x="172570" y="2343150"/>
            <a:ext cx="8839200" cy="2109205"/>
          </a:xfrm>
        </p:spPr>
        <p:txBody>
          <a:bodyPr/>
          <a:lstStyle/>
          <a:p>
            <a:pPr marL="0" indent="0">
              <a:buNone/>
            </a:pPr>
            <a:r>
              <a:rPr lang="en-US" sz="1800" dirty="0"/>
              <a:t>“Model–view–</a:t>
            </a:r>
            <a:r>
              <a:rPr lang="en-US" sz="1800" dirty="0" err="1"/>
              <a:t>viewmodel</a:t>
            </a:r>
            <a:r>
              <a:rPr lang="en-US" sz="1800" dirty="0"/>
              <a:t> (MVVM) is a software architectural pattern that facilitates the separation of the development of the graphical user interface (the view) – be it via a markup language or GUI code – from the development of the business logic or back-end logic (the model) so that the view is not dependent on any specific model platform. The </a:t>
            </a:r>
            <a:r>
              <a:rPr lang="en-US" sz="1800" dirty="0" err="1"/>
              <a:t>viewmodel</a:t>
            </a:r>
            <a:r>
              <a:rPr lang="en-US" sz="1800" dirty="0"/>
              <a:t> of MVVM is a value converter,[1] meaning the </a:t>
            </a:r>
            <a:r>
              <a:rPr lang="en-US" sz="1800" dirty="0" err="1"/>
              <a:t>viewmodel</a:t>
            </a:r>
            <a:r>
              <a:rPr lang="en-US" sz="1800" dirty="0"/>
              <a:t> is responsible for exposing (converting) the data objects from the model in such a way that objects are easily managed and presented ...” https://</a:t>
            </a:r>
            <a:r>
              <a:rPr lang="en-US" sz="1800" dirty="0" err="1"/>
              <a:t>en.wikipedia.org</a:t>
            </a:r>
            <a:r>
              <a:rPr lang="en-US" sz="1800" dirty="0"/>
              <a:t>/wiki/Model%E2%80%93view%E2%80%93viewmodel</a:t>
            </a:r>
          </a:p>
        </p:txBody>
      </p:sp>
    </p:spTree>
    <p:extLst>
      <p:ext uri="{BB962C8B-B14F-4D97-AF65-F5344CB8AC3E}">
        <p14:creationId xmlns:p14="http://schemas.microsoft.com/office/powerpoint/2010/main" val="3615581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41E0A0-FD41-1511-8D45-9CCF5445D1A2}"/>
              </a:ext>
            </a:extLst>
          </p:cNvPr>
          <p:cNvSpPr>
            <a:spLocks noGrp="1"/>
          </p:cNvSpPr>
          <p:nvPr>
            <p:ph type="title"/>
          </p:nvPr>
        </p:nvSpPr>
        <p:spPr/>
        <p:txBody>
          <a:bodyPr/>
          <a:lstStyle/>
          <a:p>
            <a:r>
              <a:rPr lang="en-US" dirty="0"/>
              <a:t>Angular Application Introduction</a:t>
            </a:r>
          </a:p>
        </p:txBody>
      </p:sp>
      <p:pic>
        <p:nvPicPr>
          <p:cNvPr id="4" name="Picture 3">
            <a:extLst>
              <a:ext uri="{FF2B5EF4-FFF2-40B4-BE49-F238E27FC236}">
                <a16:creationId xmlns:a16="http://schemas.microsoft.com/office/drawing/2014/main" id="{5E014216-DFD3-9555-4F3B-9621C7CE7B27}"/>
              </a:ext>
            </a:extLst>
          </p:cNvPr>
          <p:cNvPicPr>
            <a:picLocks noChangeAspect="1"/>
          </p:cNvPicPr>
          <p:nvPr/>
        </p:nvPicPr>
        <p:blipFill>
          <a:blip r:embed="rId2"/>
          <a:stretch>
            <a:fillRect/>
          </a:stretch>
        </p:blipFill>
        <p:spPr>
          <a:xfrm>
            <a:off x="76200" y="876989"/>
            <a:ext cx="5727684" cy="3822192"/>
          </a:xfrm>
          <a:prstGeom prst="rect">
            <a:avLst/>
          </a:prstGeom>
        </p:spPr>
      </p:pic>
      <p:sp>
        <p:nvSpPr>
          <p:cNvPr id="5" name="Content Placeholder 4">
            <a:extLst>
              <a:ext uri="{FF2B5EF4-FFF2-40B4-BE49-F238E27FC236}">
                <a16:creationId xmlns:a16="http://schemas.microsoft.com/office/drawing/2014/main" id="{11B0C4A0-7EB4-1DC1-ACAF-09E5C25FCA8E}"/>
              </a:ext>
            </a:extLst>
          </p:cNvPr>
          <p:cNvSpPr>
            <a:spLocks noGrp="1"/>
          </p:cNvSpPr>
          <p:nvPr>
            <p:ph idx="1"/>
          </p:nvPr>
        </p:nvSpPr>
        <p:spPr>
          <a:xfrm>
            <a:off x="1905000" y="552450"/>
            <a:ext cx="7086600" cy="4038600"/>
          </a:xfrm>
        </p:spPr>
        <p:txBody>
          <a:bodyPr/>
          <a:lstStyle/>
          <a:p>
            <a:pPr marL="0" indent="0">
              <a:buNone/>
            </a:pPr>
            <a:r>
              <a:rPr lang="en-US" dirty="0"/>
              <a:t>Overly simplistically, an Angular browser application contains</a:t>
            </a:r>
          </a:p>
          <a:p>
            <a:pPr lvl="1"/>
            <a:r>
              <a:rPr lang="en-US" dirty="0"/>
              <a:t>Main application and component metadata.</a:t>
            </a:r>
          </a:p>
          <a:p>
            <a:pPr lvl="1"/>
            <a:r>
              <a:rPr lang="en-US" dirty="0"/>
              <a:t>A set of (reusable) components, each of which is composed of:</a:t>
            </a:r>
          </a:p>
          <a:p>
            <a:pPr lvl="2"/>
            <a:r>
              <a:rPr lang="en-US" dirty="0"/>
              <a:t>HTML template for rendering.</a:t>
            </a:r>
          </a:p>
          <a:p>
            <a:pPr lvl="2"/>
            <a:r>
              <a:rPr lang="en-US" dirty="0"/>
              <a:t>CSS for styles.</a:t>
            </a:r>
          </a:p>
          <a:p>
            <a:pPr lvl="2"/>
            <a:r>
              <a:rPr lang="en-US" dirty="0"/>
              <a:t>Component implementation.</a:t>
            </a:r>
          </a:p>
          <a:p>
            <a:pPr lvl="2"/>
            <a:r>
              <a:rPr lang="en-US" dirty="0"/>
              <a:t>“Services” for calling APIs to get models.</a:t>
            </a:r>
          </a:p>
        </p:txBody>
      </p:sp>
    </p:spTree>
    <p:extLst>
      <p:ext uri="{BB962C8B-B14F-4D97-AF65-F5344CB8AC3E}">
        <p14:creationId xmlns:p14="http://schemas.microsoft.com/office/powerpoint/2010/main" val="1183750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D98E1613-D3C7-710A-0ACB-5C930A93732C}"/>
              </a:ext>
            </a:extLst>
          </p:cNvPr>
          <p:cNvSpPr>
            <a:spLocks noGrp="1"/>
          </p:cNvSpPr>
          <p:nvPr>
            <p:ph idx="1"/>
          </p:nvPr>
        </p:nvSpPr>
        <p:spPr>
          <a:xfrm>
            <a:off x="152400" y="527050"/>
            <a:ext cx="8839200" cy="810039"/>
          </a:xfrm>
        </p:spPr>
        <p:txBody>
          <a:bodyPr/>
          <a:lstStyle/>
          <a:p>
            <a:r>
              <a:rPr lang="en-US" dirty="0"/>
              <a:t>API First: All services have a well-defined API.</a:t>
            </a:r>
          </a:p>
          <a:p>
            <a:r>
              <a:rPr lang="en-US" dirty="0"/>
              <a:t>”The UI” is one of many applications that use the API.</a:t>
            </a:r>
          </a:p>
        </p:txBody>
      </p:sp>
      <p:sp>
        <p:nvSpPr>
          <p:cNvPr id="3" name="Title 2">
            <a:extLst>
              <a:ext uri="{FF2B5EF4-FFF2-40B4-BE49-F238E27FC236}">
                <a16:creationId xmlns:a16="http://schemas.microsoft.com/office/drawing/2014/main" id="{6E21BA4B-5D32-92E3-A726-330460D00FC4}"/>
              </a:ext>
            </a:extLst>
          </p:cNvPr>
          <p:cNvSpPr>
            <a:spLocks noGrp="1"/>
          </p:cNvSpPr>
          <p:nvPr>
            <p:ph type="title"/>
          </p:nvPr>
        </p:nvSpPr>
        <p:spPr/>
        <p:txBody>
          <a:bodyPr/>
          <a:lstStyle/>
          <a:p>
            <a:r>
              <a:rPr lang="en-US" dirty="0"/>
              <a:t>Overall Structure</a:t>
            </a:r>
          </a:p>
        </p:txBody>
      </p:sp>
      <p:pic>
        <p:nvPicPr>
          <p:cNvPr id="5" name="Picture 4">
            <a:extLst>
              <a:ext uri="{FF2B5EF4-FFF2-40B4-BE49-F238E27FC236}">
                <a16:creationId xmlns:a16="http://schemas.microsoft.com/office/drawing/2014/main" id="{13B3BFC6-0791-9877-AEB6-CEA7D05CE3DB}"/>
              </a:ext>
            </a:extLst>
          </p:cNvPr>
          <p:cNvPicPr>
            <a:picLocks noChangeAspect="1"/>
          </p:cNvPicPr>
          <p:nvPr/>
        </p:nvPicPr>
        <p:blipFill>
          <a:blip r:embed="rId2"/>
          <a:stretch>
            <a:fillRect/>
          </a:stretch>
        </p:blipFill>
        <p:spPr>
          <a:xfrm>
            <a:off x="147170" y="2495550"/>
            <a:ext cx="3130662" cy="2089150"/>
          </a:xfrm>
          <a:prstGeom prst="rect">
            <a:avLst/>
          </a:prstGeom>
        </p:spPr>
      </p:pic>
      <p:grpSp>
        <p:nvGrpSpPr>
          <p:cNvPr id="12" name="Group 11">
            <a:extLst>
              <a:ext uri="{FF2B5EF4-FFF2-40B4-BE49-F238E27FC236}">
                <a16:creationId xmlns:a16="http://schemas.microsoft.com/office/drawing/2014/main" id="{AEBD7C53-AAD7-60F8-A312-A7BAC682900E}"/>
              </a:ext>
            </a:extLst>
          </p:cNvPr>
          <p:cNvGrpSpPr/>
          <p:nvPr/>
        </p:nvGrpSpPr>
        <p:grpSpPr>
          <a:xfrm>
            <a:off x="5288985" y="1498600"/>
            <a:ext cx="3581400" cy="3124200"/>
            <a:chOff x="4800600" y="1047750"/>
            <a:chExt cx="3581400" cy="3124200"/>
          </a:xfrm>
        </p:grpSpPr>
        <p:sp>
          <p:nvSpPr>
            <p:cNvPr id="6" name="Rounded Rectangle 5">
              <a:extLst>
                <a:ext uri="{FF2B5EF4-FFF2-40B4-BE49-F238E27FC236}">
                  <a16:creationId xmlns:a16="http://schemas.microsoft.com/office/drawing/2014/main" id="{DFFF487B-E974-19AC-2ABD-3FFD936990A1}"/>
                </a:ext>
              </a:extLst>
            </p:cNvPr>
            <p:cNvSpPr/>
            <p:nvPr/>
          </p:nvSpPr>
          <p:spPr>
            <a:xfrm>
              <a:off x="4800600" y="1047750"/>
              <a:ext cx="3581400" cy="3124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Runtime Container</a:t>
              </a:r>
            </a:p>
          </p:txBody>
        </p:sp>
        <p:sp>
          <p:nvSpPr>
            <p:cNvPr id="7" name="Rounded Rectangle 6">
              <a:extLst>
                <a:ext uri="{FF2B5EF4-FFF2-40B4-BE49-F238E27FC236}">
                  <a16:creationId xmlns:a16="http://schemas.microsoft.com/office/drawing/2014/main" id="{1ADD4774-A5F6-096D-9204-044C8912AF05}"/>
                </a:ext>
              </a:extLst>
            </p:cNvPr>
            <p:cNvSpPr/>
            <p:nvPr/>
          </p:nvSpPr>
          <p:spPr>
            <a:xfrm>
              <a:off x="5410200" y="1581150"/>
              <a:ext cx="2586567" cy="2362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Application Container</a:t>
              </a:r>
            </a:p>
          </p:txBody>
        </p:sp>
        <p:sp>
          <p:nvSpPr>
            <p:cNvPr id="8" name="Rounded Rectangle 7">
              <a:extLst>
                <a:ext uri="{FF2B5EF4-FFF2-40B4-BE49-F238E27FC236}">
                  <a16:creationId xmlns:a16="http://schemas.microsoft.com/office/drawing/2014/main" id="{94B4E894-38EA-67E0-741E-D03BA85AC645}"/>
                </a:ext>
              </a:extLst>
            </p:cNvPr>
            <p:cNvSpPr/>
            <p:nvPr/>
          </p:nvSpPr>
          <p:spPr>
            <a:xfrm>
              <a:off x="5598583" y="21145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Binding</a:t>
              </a:r>
              <a:endParaRPr lang="en-US" sz="1600" dirty="0"/>
            </a:p>
          </p:txBody>
        </p:sp>
        <p:sp>
          <p:nvSpPr>
            <p:cNvPr id="9" name="Rounded Rectangle 8">
              <a:extLst>
                <a:ext uri="{FF2B5EF4-FFF2-40B4-BE49-F238E27FC236}">
                  <a16:creationId xmlns:a16="http://schemas.microsoft.com/office/drawing/2014/main" id="{F6D39578-73F9-0CF5-0200-E8B80FE6F39E}"/>
                </a:ext>
              </a:extLst>
            </p:cNvPr>
            <p:cNvSpPr/>
            <p:nvPr/>
          </p:nvSpPr>
          <p:spPr>
            <a:xfrm>
              <a:off x="5638800" y="2762250"/>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Application</a:t>
              </a:r>
              <a:br>
                <a:rPr lang="en-US" sz="1200" dirty="0"/>
              </a:br>
              <a:r>
                <a:rPr lang="en-US" sz="1200" dirty="0"/>
                <a:t>Service</a:t>
              </a:r>
            </a:p>
          </p:txBody>
        </p:sp>
        <p:sp>
          <p:nvSpPr>
            <p:cNvPr id="10" name="Rounded Rectangle 9">
              <a:extLst>
                <a:ext uri="{FF2B5EF4-FFF2-40B4-BE49-F238E27FC236}">
                  <a16:creationId xmlns:a16="http://schemas.microsoft.com/office/drawing/2014/main" id="{3CD40517-85A6-976C-76F1-00ABEA04402B}"/>
                </a:ext>
              </a:extLst>
            </p:cNvPr>
            <p:cNvSpPr/>
            <p:nvPr/>
          </p:nvSpPr>
          <p:spPr>
            <a:xfrm>
              <a:off x="5638800" y="3391081"/>
              <a:ext cx="1107017" cy="457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t>Data</a:t>
              </a:r>
              <a:br>
                <a:rPr lang="en-US" sz="1200" dirty="0"/>
              </a:br>
              <a:r>
                <a:rPr lang="en-US" sz="1200" dirty="0"/>
                <a:t>Service</a:t>
              </a:r>
            </a:p>
          </p:txBody>
        </p:sp>
        <p:sp>
          <p:nvSpPr>
            <p:cNvPr id="11" name="Rounded Rectangle 10">
              <a:extLst>
                <a:ext uri="{FF2B5EF4-FFF2-40B4-BE49-F238E27FC236}">
                  <a16:creationId xmlns:a16="http://schemas.microsoft.com/office/drawing/2014/main" id="{A2F222D2-D281-6DB7-922E-8D08702C33EA}"/>
                </a:ext>
              </a:extLst>
            </p:cNvPr>
            <p:cNvSpPr/>
            <p:nvPr/>
          </p:nvSpPr>
          <p:spPr>
            <a:xfrm>
              <a:off x="7101946" y="2089150"/>
              <a:ext cx="513292" cy="1759131"/>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vert="vert" rtlCol="0" anchor="t"/>
            <a:lstStyle/>
            <a:p>
              <a:pPr algn="ctr"/>
              <a:r>
                <a:rPr lang="en-US" sz="1200" dirty="0"/>
                <a:t>Middleware</a:t>
              </a:r>
              <a:endParaRPr lang="en-US" sz="1600" dirty="0"/>
            </a:p>
          </p:txBody>
        </p:sp>
      </p:grpSp>
      <p:sp>
        <p:nvSpPr>
          <p:cNvPr id="13" name="TextBox 12">
            <a:extLst>
              <a:ext uri="{FF2B5EF4-FFF2-40B4-BE49-F238E27FC236}">
                <a16:creationId xmlns:a16="http://schemas.microsoft.com/office/drawing/2014/main" id="{EF17E622-8A9A-AD80-1A3A-4955142B9B17}"/>
              </a:ext>
            </a:extLst>
          </p:cNvPr>
          <p:cNvSpPr txBox="1"/>
          <p:nvPr/>
        </p:nvSpPr>
        <p:spPr>
          <a:xfrm>
            <a:off x="2706699" y="2156420"/>
            <a:ext cx="1589409" cy="923330"/>
          </a:xfrm>
          <a:prstGeom prst="rect">
            <a:avLst/>
          </a:prstGeom>
          <a:noFill/>
        </p:spPr>
        <p:txBody>
          <a:bodyPr wrap="none" rtlCol="0">
            <a:spAutoFit/>
          </a:bodyPr>
          <a:lstStyle/>
          <a:p>
            <a:r>
              <a:rPr lang="en-US" dirty="0"/>
              <a:t>Other UIs.</a:t>
            </a:r>
          </a:p>
          <a:p>
            <a:r>
              <a:rPr lang="en-US" dirty="0"/>
              <a:t>Other services.</a:t>
            </a:r>
          </a:p>
          <a:p>
            <a:r>
              <a:rPr lang="en-US" dirty="0"/>
              <a:t>... ...</a:t>
            </a:r>
          </a:p>
        </p:txBody>
      </p:sp>
      <p:cxnSp>
        <p:nvCxnSpPr>
          <p:cNvPr id="15" name="Straight Arrow Connector 14">
            <a:extLst>
              <a:ext uri="{FF2B5EF4-FFF2-40B4-BE49-F238E27FC236}">
                <a16:creationId xmlns:a16="http://schemas.microsoft.com/office/drawing/2014/main" id="{5393B729-AC8D-2DBC-4C3F-8A1BDF622055}"/>
              </a:ext>
            </a:extLst>
          </p:cNvPr>
          <p:cNvCxnSpPr>
            <a:cxnSpLocks/>
            <a:endCxn id="8" idx="1"/>
          </p:cNvCxnSpPr>
          <p:nvPr/>
        </p:nvCxnSpPr>
        <p:spPr>
          <a:xfrm>
            <a:off x="4393636" y="2618085"/>
            <a:ext cx="1693332" cy="175915"/>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953BBA7-CF75-F533-A034-20EF504BC305}"/>
              </a:ext>
            </a:extLst>
          </p:cNvPr>
          <p:cNvCxnSpPr>
            <a:cxnSpLocks/>
            <a:endCxn id="8" idx="1"/>
          </p:cNvCxnSpPr>
          <p:nvPr/>
        </p:nvCxnSpPr>
        <p:spPr>
          <a:xfrm flipV="1">
            <a:off x="3155388" y="2794000"/>
            <a:ext cx="2931580" cy="1280739"/>
          </a:xfrm>
          <a:prstGeom prst="straightConnector1">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38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DCDEA7-E272-04A8-734F-A9834F2BD0C2}"/>
              </a:ext>
            </a:extLst>
          </p:cNvPr>
          <p:cNvSpPr>
            <a:spLocks noGrp="1"/>
          </p:cNvSpPr>
          <p:nvPr>
            <p:ph type="title"/>
          </p:nvPr>
        </p:nvSpPr>
        <p:spPr/>
        <p:txBody>
          <a:bodyPr/>
          <a:lstStyle/>
          <a:p>
            <a:r>
              <a:rPr lang="en-US" dirty="0"/>
              <a:t>Walkthrough</a:t>
            </a:r>
          </a:p>
        </p:txBody>
      </p:sp>
      <p:pic>
        <p:nvPicPr>
          <p:cNvPr id="4" name="Picture 3">
            <a:extLst>
              <a:ext uri="{FF2B5EF4-FFF2-40B4-BE49-F238E27FC236}">
                <a16:creationId xmlns:a16="http://schemas.microsoft.com/office/drawing/2014/main" id="{589C3D3D-2467-5CC4-2074-FF66D7B6010E}"/>
              </a:ext>
            </a:extLst>
          </p:cNvPr>
          <p:cNvPicPr>
            <a:picLocks noChangeAspect="1"/>
          </p:cNvPicPr>
          <p:nvPr/>
        </p:nvPicPr>
        <p:blipFill>
          <a:blip r:embed="rId2"/>
          <a:stretch>
            <a:fillRect/>
          </a:stretch>
        </p:blipFill>
        <p:spPr>
          <a:xfrm>
            <a:off x="304800" y="479167"/>
            <a:ext cx="8534400" cy="4105845"/>
          </a:xfrm>
          <a:prstGeom prst="rect">
            <a:avLst/>
          </a:prstGeom>
        </p:spPr>
      </p:pic>
    </p:spTree>
    <p:extLst>
      <p:ext uri="{BB962C8B-B14F-4D97-AF65-F5344CB8AC3E}">
        <p14:creationId xmlns:p14="http://schemas.microsoft.com/office/powerpoint/2010/main" val="870091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BC231A-072D-C189-0049-5C5535575B3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F17FC10-A59A-03FB-AB2C-90F5A4C65D7F}"/>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1460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91C85A-7D28-823B-F5F1-02044AC28676}"/>
              </a:ext>
            </a:extLst>
          </p:cNvPr>
          <p:cNvSpPr>
            <a:spLocks noGrp="1"/>
          </p:cNvSpPr>
          <p:nvPr>
            <p:ph idx="1"/>
          </p:nvPr>
        </p:nvSpPr>
        <p:spPr>
          <a:xfrm>
            <a:off x="152400" y="590551"/>
            <a:ext cx="8839200" cy="3897702"/>
          </a:xfrm>
        </p:spPr>
        <p:txBody>
          <a:bodyPr/>
          <a:lstStyle/>
          <a:p>
            <a:r>
              <a:rPr lang="en-US" sz="1600" dirty="0"/>
              <a:t>Introduction:</a:t>
            </a:r>
          </a:p>
          <a:p>
            <a:pPr lvl="1"/>
            <a:r>
              <a:rPr lang="en-US" sz="1400" dirty="0"/>
              <a:t>Course updates.</a:t>
            </a:r>
          </a:p>
          <a:p>
            <a:pPr lvl="1"/>
            <a:r>
              <a:rPr lang="en-US" sz="1400" strike="sngStrike" dirty="0"/>
              <a:t>Answering Ansys specific questions (2).</a:t>
            </a:r>
          </a:p>
          <a:p>
            <a:pPr lvl="1"/>
            <a:endParaRPr lang="en-US" sz="1400" dirty="0"/>
          </a:p>
          <a:p>
            <a:r>
              <a:rPr lang="en-US" sz="1600" dirty="0"/>
              <a:t>REST (I):</a:t>
            </a:r>
          </a:p>
          <a:p>
            <a:pPr lvl="1"/>
            <a:r>
              <a:rPr lang="en-US" sz="1400" dirty="0"/>
              <a:t>Concepts.</a:t>
            </a:r>
          </a:p>
          <a:p>
            <a:pPr lvl="1"/>
            <a:r>
              <a:rPr lang="en-US" sz="1400" dirty="0"/>
              <a:t>Resources.</a:t>
            </a:r>
          </a:p>
          <a:p>
            <a:pPr lvl="1"/>
            <a:r>
              <a:rPr lang="en-US" sz="1400" dirty="0"/>
              <a:t>”Path pattern.”</a:t>
            </a:r>
          </a:p>
          <a:p>
            <a:pPr lvl="1"/>
            <a:endParaRPr lang="en-US" sz="1400" dirty="0"/>
          </a:p>
          <a:p>
            <a:r>
              <a:rPr lang="en-US" sz="1600" dirty="0"/>
              <a:t>End-to-End Example including UI and </a:t>
            </a:r>
            <a:r>
              <a:rPr lang="en-US" sz="1600" dirty="0" err="1"/>
              <a:t>Jupyter</a:t>
            </a:r>
            <a:r>
              <a:rPr lang="en-US" sz="1600" dirty="0"/>
              <a:t> Notebook.</a:t>
            </a:r>
          </a:p>
          <a:p>
            <a:pPr lvl="1"/>
            <a:endParaRPr lang="en-US" sz="1400" dirty="0"/>
          </a:p>
          <a:p>
            <a:r>
              <a:rPr lang="en-US" sz="1600" strike="sngStrike" dirty="0"/>
              <a:t>PaaS:</a:t>
            </a:r>
          </a:p>
          <a:p>
            <a:pPr lvl="1"/>
            <a:r>
              <a:rPr lang="en-US" sz="1400" strike="sngStrike" dirty="0"/>
              <a:t>Concepts.</a:t>
            </a:r>
          </a:p>
          <a:p>
            <a:pPr lvl="1"/>
            <a:r>
              <a:rPr lang="en-US" sz="1400" strike="sngStrike" dirty="0"/>
              <a:t>Elastic Beanstalk.</a:t>
            </a:r>
          </a:p>
          <a:p>
            <a:pPr lvl="1"/>
            <a:r>
              <a:rPr lang="en-US" sz="1400" strike="sngStrike" dirty="0"/>
              <a:t>Relational Data Service (Database-as-a-Service).</a:t>
            </a:r>
          </a:p>
        </p:txBody>
      </p:sp>
      <p:sp>
        <p:nvSpPr>
          <p:cNvPr id="4" name="Title 3">
            <a:extLst>
              <a:ext uri="{FF2B5EF4-FFF2-40B4-BE49-F238E27FC236}">
                <a16:creationId xmlns:a16="http://schemas.microsoft.com/office/drawing/2014/main" id="{BE8B6DA0-83F7-98BB-493C-1794C5162478}"/>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79767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3: REST, End-to-End, PaaS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0" y="2050763"/>
            <a:ext cx="9144000" cy="1077218"/>
          </a:xfrm>
          <a:prstGeom prst="rect">
            <a:avLst/>
          </a:prstGeom>
          <a:noFill/>
        </p:spPr>
        <p:txBody>
          <a:bodyPr wrap="square" rtlCol="0">
            <a:spAutoFit/>
          </a:bodyPr>
          <a:lstStyle/>
          <a:p>
            <a:pPr algn="ctr"/>
            <a:r>
              <a:rPr lang="en-US" sz="3200" dirty="0">
                <a:solidFill>
                  <a:srgbClr val="FFFF00"/>
                </a:solidFill>
              </a:rPr>
              <a:t>Course Updates</a:t>
            </a:r>
            <a:br>
              <a:rPr lang="en-US" sz="3200" dirty="0">
                <a:solidFill>
                  <a:srgbClr val="FFFF00"/>
                </a:solidFill>
              </a:rPr>
            </a:br>
            <a:r>
              <a:rPr lang="en-US" sz="3200" dirty="0">
                <a:solidFill>
                  <a:srgbClr val="FFFF00"/>
                </a:solidFill>
              </a:rPr>
              <a:t>Ansys Specific Questions</a:t>
            </a:r>
          </a:p>
        </p:txBody>
      </p:sp>
    </p:spTree>
    <p:extLst>
      <p:ext uri="{BB962C8B-B14F-4D97-AF65-F5344CB8AC3E}">
        <p14:creationId xmlns:p14="http://schemas.microsoft.com/office/powerpoint/2010/main" val="404130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91C85A-7D28-823B-F5F1-02044AC28676}"/>
              </a:ext>
            </a:extLst>
          </p:cNvPr>
          <p:cNvSpPr>
            <a:spLocks noGrp="1"/>
          </p:cNvSpPr>
          <p:nvPr>
            <p:ph idx="1"/>
          </p:nvPr>
        </p:nvSpPr>
        <p:spPr>
          <a:xfrm>
            <a:off x="152400" y="590551"/>
            <a:ext cx="8839200" cy="3897702"/>
          </a:xfrm>
        </p:spPr>
        <p:txBody>
          <a:bodyPr/>
          <a:lstStyle/>
          <a:p>
            <a:r>
              <a:rPr lang="en-US" sz="1800" dirty="0"/>
              <a:t>URLs:</a:t>
            </a:r>
          </a:p>
          <a:p>
            <a:pPr lvl="1"/>
            <a:r>
              <a:rPr lang="en-US" sz="1600" dirty="0"/>
              <a:t>New SSO AWS URL: </a:t>
            </a:r>
            <a:r>
              <a:rPr lang="en-US" dirty="0"/>
              <a:t> </a:t>
            </a:r>
            <a:r>
              <a:rPr lang="en-US" dirty="0">
                <a:hlinkClick r:id="rId2" tooltip="Original URL: https://ansys-na.awsapps.com/start#/. Click or tap if you trust this link."/>
              </a:rPr>
              <a:t>https://ansys-na.awsapps.com/start#/</a:t>
            </a:r>
            <a:r>
              <a:rPr lang="en-US" dirty="0"/>
              <a:t> </a:t>
            </a:r>
            <a:endParaRPr lang="en-US" sz="1600" dirty="0"/>
          </a:p>
          <a:p>
            <a:pPr lvl="1"/>
            <a:r>
              <a:rPr lang="en-US" sz="1600" dirty="0"/>
              <a:t>Recording of setting up EC2 and MySQL:</a:t>
            </a:r>
            <a:br>
              <a:rPr lang="en-US" sz="1600" dirty="0"/>
            </a:br>
            <a:r>
              <a:rPr lang="en-US" u="sng" dirty="0">
                <a:hlinkClick r:id="rId3" tooltip="Original URL: https://web.microsoftstream.com/channel/ef107fdf-43a8-43bb-a6e8-ca22a51c6455. Click or tap if you trust this link."/>
              </a:rPr>
              <a:t>https://web.microsoftstream.com/channel/ef107fdf-43a8-43bb-a6e8-ca22a51c6455</a:t>
            </a:r>
            <a:endParaRPr lang="en-US" u="sng" dirty="0"/>
          </a:p>
          <a:p>
            <a:pPr lvl="1"/>
            <a:r>
              <a:rPr lang="en-US" sz="1600" dirty="0"/>
              <a:t>Recording of setting up and connecting to applications on EC2. (TBD)</a:t>
            </a:r>
          </a:p>
          <a:p>
            <a:pPr lvl="1"/>
            <a:endParaRPr lang="en-US" sz="1600" dirty="0"/>
          </a:p>
          <a:p>
            <a:r>
              <a:rPr lang="en-US" sz="1800" dirty="0"/>
              <a:t>Reminders: </a:t>
            </a:r>
            <a:r>
              <a:rPr lang="en-US" sz="1800" b="1" i="1" dirty="0"/>
              <a:t>Shut down your resources when not using them!</a:t>
            </a:r>
          </a:p>
          <a:p>
            <a:endParaRPr lang="en-US" sz="1800" dirty="0"/>
          </a:p>
          <a:p>
            <a:r>
              <a:rPr lang="en-US" sz="1800" dirty="0"/>
              <a:t>”Assignment 1:”</a:t>
            </a:r>
          </a:p>
          <a:p>
            <a:pPr lvl="1"/>
            <a:r>
              <a:rPr lang="en-US" sz="1600" dirty="0"/>
              <a:t>I am going to write up an optional “assignment.”</a:t>
            </a:r>
          </a:p>
          <a:p>
            <a:pPr lvl="1"/>
            <a:r>
              <a:rPr lang="en-US" sz="1600" dirty="0"/>
              <a:t>Give you a chance to “solo” on some of the concepts.</a:t>
            </a:r>
          </a:p>
        </p:txBody>
      </p:sp>
      <p:sp>
        <p:nvSpPr>
          <p:cNvPr id="4" name="Title 3">
            <a:extLst>
              <a:ext uri="{FF2B5EF4-FFF2-40B4-BE49-F238E27FC236}">
                <a16:creationId xmlns:a16="http://schemas.microsoft.com/office/drawing/2014/main" id="{BE8B6DA0-83F7-98BB-493C-1794C5162478}"/>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2410755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5D8ADE-0563-039F-121D-F2AD463F5A18}"/>
              </a:ext>
            </a:extLst>
          </p:cNvPr>
          <p:cNvSpPr>
            <a:spLocks noGrp="1"/>
          </p:cNvSpPr>
          <p:nvPr>
            <p:ph idx="1"/>
          </p:nvPr>
        </p:nvSpPr>
        <p:spPr>
          <a:xfrm>
            <a:off x="152400" y="971550"/>
            <a:ext cx="8839200" cy="3657600"/>
          </a:xfrm>
        </p:spPr>
        <p:txBody>
          <a:bodyPr/>
          <a:lstStyle/>
          <a:p>
            <a:r>
              <a:rPr lang="en-US" dirty="0"/>
              <a:t>Going to skip for today due to time.</a:t>
            </a:r>
          </a:p>
          <a:p>
            <a:r>
              <a:rPr lang="en-US" dirty="0"/>
              <a:t>I will set up a general, perhaps special lecture, to cover topics.</a:t>
            </a:r>
          </a:p>
        </p:txBody>
      </p:sp>
      <p:sp>
        <p:nvSpPr>
          <p:cNvPr id="3" name="Title 2">
            <a:extLst>
              <a:ext uri="{FF2B5EF4-FFF2-40B4-BE49-F238E27FC236}">
                <a16:creationId xmlns:a16="http://schemas.microsoft.com/office/drawing/2014/main" id="{26461475-301A-CF62-0E0C-379B53A82CF3}"/>
              </a:ext>
            </a:extLst>
          </p:cNvPr>
          <p:cNvSpPr>
            <a:spLocks noGrp="1"/>
          </p:cNvSpPr>
          <p:nvPr>
            <p:ph type="title"/>
          </p:nvPr>
        </p:nvSpPr>
        <p:spPr/>
        <p:txBody>
          <a:bodyPr/>
          <a:lstStyle/>
          <a:p>
            <a:r>
              <a:rPr lang="en-US" dirty="0"/>
              <a:t>Ansys Specific Questions</a:t>
            </a:r>
          </a:p>
        </p:txBody>
      </p:sp>
    </p:spTree>
    <p:extLst>
      <p:ext uri="{BB962C8B-B14F-4D97-AF65-F5344CB8AC3E}">
        <p14:creationId xmlns:p14="http://schemas.microsoft.com/office/powerpoint/2010/main" val="2582078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3: REST, End-to-End, PaaS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0" y="2050763"/>
            <a:ext cx="9144000" cy="584775"/>
          </a:xfrm>
          <a:prstGeom prst="rect">
            <a:avLst/>
          </a:prstGeom>
          <a:noFill/>
        </p:spPr>
        <p:txBody>
          <a:bodyPr wrap="square" rtlCol="0">
            <a:spAutoFit/>
          </a:bodyPr>
          <a:lstStyle/>
          <a:p>
            <a:pPr algn="ctr"/>
            <a:r>
              <a:rPr lang="en-US" sz="3200" dirty="0">
                <a:solidFill>
                  <a:srgbClr val="FFFF00"/>
                </a:solidFill>
              </a:rPr>
              <a:t>REST (I)</a:t>
            </a:r>
          </a:p>
        </p:txBody>
      </p:sp>
    </p:spTree>
    <p:extLst>
      <p:ext uri="{BB962C8B-B14F-4D97-AF65-F5344CB8AC3E}">
        <p14:creationId xmlns:p14="http://schemas.microsoft.com/office/powerpoint/2010/main" val="2752516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1402C3-BE0F-850B-826C-93FD89C09DBC}"/>
              </a:ext>
            </a:extLst>
          </p:cNvPr>
          <p:cNvSpPr/>
          <p:nvPr/>
        </p:nvSpPr>
        <p:spPr>
          <a:xfrm>
            <a:off x="0" y="438150"/>
            <a:ext cx="9144000" cy="424815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8" name="TextBox 9"/>
          <p:cNvSpPr txBox="1">
            <a:spLocks noChangeArrowheads="1"/>
          </p:cNvSpPr>
          <p:nvPr/>
        </p:nvSpPr>
        <p:spPr bwMode="auto">
          <a:xfrm>
            <a:off x="0" y="4695825"/>
            <a:ext cx="89916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Cloud Applications (I) – Lecture 3: REST, End-to-End, PaaS								© Donald F. Ferguson, 2022</a:t>
            </a:r>
            <a:endParaRPr lang="en-US" altLang="en-US" sz="800" i="1" dirty="0">
              <a:solidFill>
                <a:schemeClr val="bg1"/>
              </a:solidFill>
            </a:endParaRPr>
          </a:p>
        </p:txBody>
      </p:sp>
      <p:sp>
        <p:nvSpPr>
          <p:cNvPr id="2" name="TextBox 1">
            <a:extLst>
              <a:ext uri="{FF2B5EF4-FFF2-40B4-BE49-F238E27FC236}">
                <a16:creationId xmlns:a16="http://schemas.microsoft.com/office/drawing/2014/main" id="{05105BF1-4F20-2E59-E0DF-C78A551D4CDE}"/>
              </a:ext>
            </a:extLst>
          </p:cNvPr>
          <p:cNvSpPr txBox="1"/>
          <p:nvPr/>
        </p:nvSpPr>
        <p:spPr>
          <a:xfrm>
            <a:off x="0" y="2050763"/>
            <a:ext cx="9144000" cy="584775"/>
          </a:xfrm>
          <a:prstGeom prst="rect">
            <a:avLst/>
          </a:prstGeom>
          <a:noFill/>
        </p:spPr>
        <p:txBody>
          <a:bodyPr wrap="square" rtlCol="0">
            <a:spAutoFit/>
          </a:bodyPr>
          <a:lstStyle/>
          <a:p>
            <a:pPr algn="ctr"/>
            <a:r>
              <a:rPr lang="en-US" sz="3200" dirty="0">
                <a:solidFill>
                  <a:srgbClr val="FFFF00"/>
                </a:solidFill>
              </a:rPr>
              <a:t>Concepts</a:t>
            </a:r>
          </a:p>
        </p:txBody>
      </p:sp>
    </p:spTree>
    <p:extLst>
      <p:ext uri="{BB962C8B-B14F-4D97-AF65-F5344CB8AC3E}">
        <p14:creationId xmlns:p14="http://schemas.microsoft.com/office/powerpoint/2010/main" val="272475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endParaRPr lang="en-US" sz="1100" dirty="0"/>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a:t>
            </a:r>
            <a:r>
              <a:rPr lang="en-US" sz="1100" dirty="0">
                <a:highlight>
                  <a:srgbClr val="FFFF00"/>
                </a:highlight>
              </a:rPr>
              <a:t>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1402868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69191</TotalTime>
  <Words>1897</Words>
  <Application>Microsoft Macintosh PowerPoint</Application>
  <PresentationFormat>On-screen Show (16:9)</PresentationFormat>
  <Paragraphs>191</Paragraphs>
  <Slides>25</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Museo For Dell</vt:lpstr>
      <vt:lpstr>Roboto</vt:lpstr>
      <vt:lpstr>Office Theme</vt:lpstr>
      <vt:lpstr>1_Office Theme</vt:lpstr>
      <vt:lpstr>PowerPoint Presentation</vt:lpstr>
      <vt:lpstr>PowerPoint Presentation</vt:lpstr>
      <vt:lpstr>Contents</vt:lpstr>
      <vt:lpstr>PowerPoint Presentation</vt:lpstr>
      <vt:lpstr>Course Updates</vt:lpstr>
      <vt:lpstr>Ansys Specific Questions</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Data Modeling Concepts and REST</vt:lpstr>
      <vt:lpstr>REST and Resources</vt:lpstr>
      <vt:lpstr>URLs</vt:lpstr>
      <vt:lpstr>URL Mappings</vt:lpstr>
      <vt:lpstr>Simplistic, Conceptual Mapping (Examples)</vt:lpstr>
      <vt:lpstr>PowerPoint Presentation</vt:lpstr>
      <vt:lpstr>View – Model – View Model</vt:lpstr>
      <vt:lpstr>Angular Application Introduction</vt:lpstr>
      <vt:lpstr>Overall Structure</vt:lpstr>
      <vt:lpstr>Walkthrough</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579</cp:revision>
  <cp:lastPrinted>2018-11-15T21:01:50Z</cp:lastPrinted>
  <dcterms:created xsi:type="dcterms:W3CDTF">2010-04-12T23:12:02Z</dcterms:created>
  <dcterms:modified xsi:type="dcterms:W3CDTF">2022-06-02T17:04:08Z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